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7" r:id="rId3"/>
    <p:sldId id="329" r:id="rId4"/>
    <p:sldId id="330" r:id="rId5"/>
    <p:sldId id="336" r:id="rId6"/>
    <p:sldId id="334" r:id="rId7"/>
    <p:sldId id="333" r:id="rId8"/>
    <p:sldId id="33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314C3370-B2F1-43CC-9257-AFC858DC2585}">
          <p14:sldIdLst>
            <p14:sldId id="256"/>
            <p14:sldId id="337"/>
            <p14:sldId id="329"/>
            <p14:sldId id="330"/>
            <p14:sldId id="336"/>
            <p14:sldId id="334"/>
            <p14:sldId id="333"/>
            <p14:sldId id="335"/>
          </p14:sldIdLst>
        </p14:section>
        <p14:section name="Seção sem Título" id="{8ACAA686-6BD2-4999-9BD5-9DF1D0AF946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2C7308"/>
    <a:srgbClr val="B8DB7C"/>
    <a:srgbClr val="62C400"/>
    <a:srgbClr val="008000"/>
    <a:srgbClr val="FF3300"/>
    <a:srgbClr val="FF6600"/>
    <a:srgbClr val="FFFF66"/>
    <a:srgbClr val="99FF66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1021"/>
            <a:ext cx="7772400" cy="186894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668" y="3602038"/>
            <a:ext cx="7425266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1" kern="1200" dirty="0">
                <a:solidFill>
                  <a:srgbClr val="005400"/>
                </a:solidFill>
                <a:effectLst>
                  <a:outerShdw blurRad="38100" dist="38100" dir="5400000" algn="ctr" rotWithShape="0">
                    <a:schemeClr val="accent6">
                      <a:lumMod val="20000"/>
                      <a:lumOff val="80000"/>
                      <a:alpha val="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Teresina, </a:t>
            </a:r>
            <a:fld id="{09B52D55-6C18-4B81-85FF-BB32E3BCBFD2}" type="datetimeFigureOut">
              <a:rPr lang="pt-BR" smtClean="0"/>
              <a:pPr/>
              <a:t>10/11/2017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6543" y="6356350"/>
            <a:ext cx="3429000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Governo do Estado do Piauí</a:t>
            </a:r>
          </a:p>
          <a:p>
            <a:r>
              <a:rPr lang="pt-BR" dirty="0" smtClean="0"/>
              <a:t>Secretaria de Desenvolvimento Rural</a:t>
            </a:r>
          </a:p>
          <a:p>
            <a:r>
              <a:rPr lang="pt-BR" dirty="0" smtClean="0"/>
              <a:t>Agência de Defesa Agropecuária do Estado do Piauí</a:t>
            </a:r>
          </a:p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 smtClean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86" y="6235044"/>
            <a:ext cx="45734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0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130878"/>
            <a:ext cx="7886700" cy="170497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92337"/>
            <a:ext cx="7886700" cy="11348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pt-BR" sz="2800" b="1" kern="1200" dirty="0" smtClean="0">
                <a:solidFill>
                  <a:srgbClr val="005400"/>
                </a:solidFill>
                <a:effectLst>
                  <a:outerShdw blurRad="38100" dist="38100" dir="5400000" algn="ctr" rotWithShape="0">
                    <a:schemeClr val="accent6">
                      <a:lumMod val="20000"/>
                      <a:lumOff val="80000"/>
                      <a:alpha val="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7" name="Retângulo 6"/>
          <p:cNvSpPr/>
          <p:nvPr userDrawn="1"/>
        </p:nvSpPr>
        <p:spPr>
          <a:xfrm>
            <a:off x="1" y="6231898"/>
            <a:ext cx="9144000" cy="602563"/>
          </a:xfrm>
          <a:prstGeom prst="rect">
            <a:avLst/>
          </a:prstGeom>
          <a:solidFill>
            <a:srgbClr val="2C73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6" y="6236897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9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6" y="1504803"/>
            <a:ext cx="8810815" cy="46721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"/>
              <a:defRPr lang="pt-BR" sz="2800" b="1" kern="1200" dirty="0" smtClean="0">
                <a:solidFill>
                  <a:srgbClr val="005400"/>
                </a:solidFill>
                <a:effectLst>
                  <a:outerShdw blurRad="38100" dist="38100" dir="5400000" algn="ctr" rotWithShape="0">
                    <a:schemeClr val="accent6">
                      <a:lumMod val="20000"/>
                      <a:lumOff val="80000"/>
                      <a:alpha val="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/>
                </a:solidFill>
                <a:effectLst/>
              </a:defRPr>
            </a:lvl2pPr>
            <a:lvl3pPr marL="896938" indent="0" defTabSz="1074738">
              <a:defRPr lang="pt-BR" sz="2800" b="1" kern="1200" dirty="0" smtClean="0">
                <a:solidFill>
                  <a:srgbClr val="005400"/>
                </a:solidFill>
                <a:effectLst>
                  <a:outerShdw blurRad="38100" dist="38100" dir="5400000" algn="ctr" rotWithShape="0">
                    <a:schemeClr val="accent6">
                      <a:lumMod val="20000"/>
                      <a:lumOff val="80000"/>
                      <a:alpha val="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</a:t>
            </a:r>
            <a:r>
              <a:rPr lang="pt-BR" dirty="0" smtClean="0"/>
              <a:t>nível</a:t>
            </a:r>
          </a:p>
          <a:p>
            <a:pPr lvl="2"/>
            <a:r>
              <a:rPr lang="pt-BR" sz="2200" dirty="0" smtClean="0"/>
              <a:t>Terceiro nível</a:t>
            </a:r>
            <a:endParaRPr lang="pt-BR" dirty="0" smtClean="0"/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12" name="Retângulo 11"/>
          <p:cNvSpPr/>
          <p:nvPr userDrawn="1"/>
        </p:nvSpPr>
        <p:spPr>
          <a:xfrm>
            <a:off x="1" y="6231898"/>
            <a:ext cx="9144000" cy="602563"/>
          </a:xfrm>
          <a:prstGeom prst="rect">
            <a:avLst/>
          </a:prstGeom>
          <a:solidFill>
            <a:srgbClr val="2C73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6" y="6236897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322613"/>
            <a:ext cx="3350419" cy="1028698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2351312"/>
            <a:ext cx="3350419" cy="35176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pt-BR" sz="1800" b="1" kern="1200" dirty="0" smtClean="0">
                <a:solidFill>
                  <a:srgbClr val="005400"/>
                </a:solidFill>
                <a:effectLst>
                  <a:outerShdw blurRad="38100" dist="38100" dir="5400000" algn="ctr" rotWithShape="0">
                    <a:schemeClr val="accent6">
                      <a:lumMod val="20000"/>
                      <a:lumOff val="80000"/>
                      <a:alpha val="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6" name="Retângulo 15"/>
          <p:cNvSpPr/>
          <p:nvPr userDrawn="1"/>
        </p:nvSpPr>
        <p:spPr>
          <a:xfrm>
            <a:off x="1" y="6231898"/>
            <a:ext cx="9144000" cy="602563"/>
          </a:xfrm>
          <a:prstGeom prst="rect">
            <a:avLst/>
          </a:prstGeom>
          <a:solidFill>
            <a:srgbClr val="2C73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  <p:pic>
        <p:nvPicPr>
          <p:cNvPr id="18" name="Imagem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6" y="6236897"/>
            <a:ext cx="576000" cy="576000"/>
          </a:xfrm>
          <a:prstGeom prst="rect">
            <a:avLst/>
          </a:prstGeom>
        </p:spPr>
      </p:pic>
      <p:sp>
        <p:nvSpPr>
          <p:cNvPr id="19" name="Content Placeholder 3"/>
          <p:cNvSpPr>
            <a:spLocks noGrp="1"/>
          </p:cNvSpPr>
          <p:nvPr>
            <p:ph sz="half" idx="12"/>
          </p:nvPr>
        </p:nvSpPr>
        <p:spPr>
          <a:xfrm>
            <a:off x="3579018" y="1351855"/>
            <a:ext cx="5564982" cy="4738702"/>
          </a:xfrm>
          <a:prstGeom prst="rect">
            <a:avLst/>
          </a:prstGeom>
        </p:spPr>
        <p:txBody>
          <a:bodyPr>
            <a:normAutofit/>
          </a:bodyPr>
          <a:lstStyle>
            <a:lvl1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pt-BR" sz="1800" b="1" kern="1200" dirty="0" smtClean="0">
                <a:solidFill>
                  <a:srgbClr val="005400"/>
                </a:solidFill>
                <a:effectLst>
                  <a:outerShdw blurRad="38100" dist="38100" dir="5400000" algn="ctr" rotWithShape="0">
                    <a:schemeClr val="accent6">
                      <a:lumMod val="20000"/>
                      <a:lumOff val="80000"/>
                      <a:alpha val="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pt-BR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pt-BR" sz="1600" b="1" kern="1200" dirty="0" smtClean="0">
                <a:solidFill>
                  <a:srgbClr val="005400"/>
                </a:solidFill>
                <a:effectLst/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pt-BR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en-US" sz="1400" b="1" kern="1200" dirty="0">
                <a:solidFill>
                  <a:srgbClr val="005400"/>
                </a:solidFill>
                <a:effectLst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7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146" y="1351855"/>
            <a:ext cx="4102554" cy="4735527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lnSpc>
                <a:spcPct val="90000"/>
              </a:lnSpc>
              <a:spcAft>
                <a:spcPts val="600"/>
              </a:spcAft>
              <a:defRPr lang="pt-BR" sz="1800" b="1" kern="1200" dirty="0" smtClean="0">
                <a:solidFill>
                  <a:srgbClr val="005400"/>
                </a:solidFill>
                <a:effectLst>
                  <a:outerShdw blurRad="38100" dist="38100" dir="5400000" algn="ctr" rotWithShape="0">
                    <a:schemeClr val="accent6">
                      <a:lumMod val="20000"/>
                      <a:lumOff val="80000"/>
                      <a:alpha val="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lnSpc>
                <a:spcPct val="90000"/>
              </a:lnSpc>
              <a:spcAft>
                <a:spcPts val="600"/>
              </a:spcAft>
              <a:defRPr lang="pt-BR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lnSpc>
                <a:spcPct val="90000"/>
              </a:lnSpc>
              <a:spcAft>
                <a:spcPts val="600"/>
              </a:spcAft>
              <a:defRPr lang="pt-BR" sz="1600" b="1" kern="1200" dirty="0" smtClean="0">
                <a:solidFill>
                  <a:srgbClr val="005400"/>
                </a:solidFill>
                <a:effectLst/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lnSpc>
                <a:spcPct val="90000"/>
              </a:lnSpc>
              <a:spcAft>
                <a:spcPts val="600"/>
              </a:spcAft>
              <a:defRPr lang="pt-BR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lnSpc>
                <a:spcPct val="90000"/>
              </a:lnSpc>
              <a:spcAft>
                <a:spcPts val="600"/>
              </a:spcAft>
              <a:def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</a:t>
            </a:r>
            <a:r>
              <a:rPr lang="pt-BR" dirty="0" smtClean="0"/>
              <a:t>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560" y="1351855"/>
            <a:ext cx="4102554" cy="4738702"/>
          </a:xfrm>
          <a:prstGeom prst="rect">
            <a:avLst/>
          </a:prstGeom>
        </p:spPr>
        <p:txBody>
          <a:bodyPr>
            <a:normAutofit/>
          </a:bodyPr>
          <a:lstStyle>
            <a:lvl1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pt-BR" sz="1800" b="1" kern="1200" dirty="0" smtClean="0">
                <a:solidFill>
                  <a:srgbClr val="005400"/>
                </a:solidFill>
                <a:effectLst>
                  <a:outerShdw blurRad="38100" dist="38100" dir="5400000" algn="ctr" rotWithShape="0">
                    <a:schemeClr val="accent6">
                      <a:lumMod val="20000"/>
                      <a:lumOff val="80000"/>
                      <a:alpha val="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pt-BR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pt-BR" sz="1600" b="1" kern="1200" dirty="0" smtClean="0">
                <a:solidFill>
                  <a:srgbClr val="005400"/>
                </a:solidFill>
                <a:effectLst/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pt-BR" sz="14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lnSpc>
                <a:spcPct val="90000"/>
              </a:lnSpc>
              <a:spcAft>
                <a:spcPts val="600"/>
              </a:spcAft>
              <a:defRPr lang="en-US" sz="1400" b="1" kern="1200" dirty="0">
                <a:solidFill>
                  <a:srgbClr val="005400"/>
                </a:solidFill>
                <a:effectLst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8" name="Retângulo 7"/>
          <p:cNvSpPr/>
          <p:nvPr userDrawn="1"/>
        </p:nvSpPr>
        <p:spPr>
          <a:xfrm>
            <a:off x="1" y="6231898"/>
            <a:ext cx="9144000" cy="602563"/>
          </a:xfrm>
          <a:prstGeom prst="rect">
            <a:avLst/>
          </a:prstGeom>
          <a:solidFill>
            <a:srgbClr val="2C73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6" y="6236897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2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1" y="6231898"/>
            <a:ext cx="9144000" cy="602563"/>
          </a:xfrm>
          <a:prstGeom prst="rect">
            <a:avLst/>
          </a:prstGeom>
          <a:solidFill>
            <a:srgbClr val="2C73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56" y="6236897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-6927" y="0"/>
            <a:ext cx="9150927" cy="6858000"/>
            <a:chOff x="-6928" y="-159"/>
            <a:chExt cx="9150927" cy="6858000"/>
          </a:xfrm>
        </p:grpSpPr>
        <p:sp>
          <p:nvSpPr>
            <p:cNvPr id="8" name="Retângulo 7"/>
            <p:cNvSpPr/>
            <p:nvPr/>
          </p:nvSpPr>
          <p:spPr>
            <a:xfrm>
              <a:off x="-6928" y="-159"/>
              <a:ext cx="9150927" cy="6858000"/>
            </a:xfrm>
            <a:prstGeom prst="rect">
              <a:avLst/>
            </a:prstGeom>
            <a:gradFill flip="none" rotWithShape="1">
              <a:gsLst>
                <a:gs pos="6000">
                  <a:srgbClr val="B8DB7C"/>
                </a:gs>
                <a:gs pos="44000">
                  <a:schemeClr val="accent6">
                    <a:lumMod val="60000"/>
                    <a:lumOff val="40000"/>
                  </a:schemeClr>
                </a:gs>
                <a:gs pos="93000">
                  <a:schemeClr val="accent6">
                    <a:lumMod val="20000"/>
                    <a:lumOff val="80000"/>
                  </a:schemeClr>
                </a:gs>
                <a:gs pos="73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pt-BR" sz="1350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6544733" y="79230"/>
              <a:ext cx="2599265" cy="1192711"/>
            </a:xfrm>
            <a:prstGeom prst="rect">
              <a:avLst/>
            </a:prstGeom>
            <a:gradFill>
              <a:gsLst>
                <a:gs pos="0">
                  <a:srgbClr val="B8DB7C"/>
                </a:gs>
                <a:gs pos="0">
                  <a:srgbClr val="3E8017"/>
                </a:gs>
                <a:gs pos="90000">
                  <a:srgbClr val="B8DB7C"/>
                </a:gs>
                <a:gs pos="100000">
                  <a:srgbClr val="B8DB7C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00" y="8308"/>
              <a:ext cx="6635055" cy="1320914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1463" y="170377"/>
              <a:ext cx="952637" cy="1014958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986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Teresina, </a:t>
            </a:r>
            <a:fld id="{09B52D55-6C18-4B81-85FF-BB32E3BCBFD2}" type="datetimeFigureOut">
              <a:rPr lang="pt-BR" smtClean="0"/>
              <a:pPr/>
              <a:t>10/11/2017</a:t>
            </a:fld>
            <a:endParaRPr lang="pt-BR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4036" y="6233373"/>
            <a:ext cx="3429000" cy="54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Governo do Estado do Piauí</a:t>
            </a:r>
          </a:p>
          <a:p>
            <a:r>
              <a:rPr lang="pt-BR" dirty="0" smtClean="0"/>
              <a:t>Secretaria de Desenvolvimento Rural</a:t>
            </a:r>
          </a:p>
          <a:p>
            <a:r>
              <a:rPr lang="pt-BR" dirty="0" smtClean="0"/>
              <a:t>Agência de Defesa Agropecuária do Estado do Piauí</a:t>
            </a: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6701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43E39-9E44-4042-B109-D070974C1C01}" type="slidenum">
              <a:rPr lang="pt-BR" smtClean="0"/>
              <a:t>‹nº›</a:t>
            </a:fld>
            <a:endParaRPr lang="pt-BR"/>
          </a:p>
        </p:txBody>
      </p:sp>
      <p:cxnSp>
        <p:nvCxnSpPr>
          <p:cNvPr id="14" name="AutoShape 1"/>
          <p:cNvCxnSpPr>
            <a:cxnSpLocks noChangeShapeType="1"/>
          </p:cNvCxnSpPr>
          <p:nvPr userDrawn="1"/>
        </p:nvCxnSpPr>
        <p:spPr bwMode="auto">
          <a:xfrm flipH="1">
            <a:off x="-15091" y="6183443"/>
            <a:ext cx="9180000" cy="17274"/>
          </a:xfrm>
          <a:prstGeom prst="straightConnector1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</p:cxnSp>
      <p:grpSp>
        <p:nvGrpSpPr>
          <p:cNvPr id="12" name="Grupo 11"/>
          <p:cNvGrpSpPr/>
          <p:nvPr userDrawn="1"/>
        </p:nvGrpSpPr>
        <p:grpSpPr>
          <a:xfrm>
            <a:off x="16934" y="33394"/>
            <a:ext cx="6659989" cy="1260000"/>
            <a:chOff x="16934" y="33394"/>
            <a:chExt cx="6659989" cy="1260000"/>
          </a:xfrm>
        </p:grpSpPr>
        <p:sp>
          <p:nvSpPr>
            <p:cNvPr id="15" name="Retângulo 14"/>
            <p:cNvSpPr/>
            <p:nvPr userDrawn="1"/>
          </p:nvSpPr>
          <p:spPr>
            <a:xfrm>
              <a:off x="3547533" y="70921"/>
              <a:ext cx="3129390" cy="1201179"/>
            </a:xfrm>
            <a:prstGeom prst="rect">
              <a:avLst/>
            </a:prstGeom>
            <a:gradFill flip="none" rotWithShape="1">
              <a:gsLst>
                <a:gs pos="1000">
                  <a:srgbClr val="2C7308"/>
                </a:gs>
                <a:gs pos="76000">
                  <a:srgbClr val="92D050"/>
                </a:gs>
                <a:gs pos="100000">
                  <a:srgbClr val="B8DB7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6" name="Imagem 15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34" y="33394"/>
              <a:ext cx="3824441" cy="126000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649560" y="312092"/>
            <a:ext cx="2930979" cy="7273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GESIE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7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8" r:id="rId4"/>
    <p:sldLayoutId id="2147483664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50800" dist="50800" dir="5400000" algn="ctr" rotWithShape="0">
              <a:schemeClr val="tx1">
                <a:lumMod val="95000"/>
                <a:lumOff val="5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Wingdings" panose="05000000000000000000" pitchFamily="2" charset="2"/>
        <a:buChar char=""/>
        <a:defRPr sz="2800" b="1" kern="1200">
          <a:solidFill>
            <a:schemeClr val="accent6">
              <a:lumMod val="50000"/>
            </a:schemeClr>
          </a:solidFill>
          <a:effectLst>
            <a:outerShdw blurRad="38100" dist="38100" dir="5400000" algn="ctr" rotWithShape="0">
              <a:schemeClr val="accent6">
                <a:lumMod val="20000"/>
                <a:lumOff val="80000"/>
                <a:alpha val="0"/>
              </a:scheme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6">
            <a:lumMod val="50000"/>
          </a:schemeClr>
        </a:buClr>
        <a:buFont typeface="Wingdings 3" panose="05040102010807070707" pitchFamily="18" charset="2"/>
        <a:buChar char=""/>
        <a:defRPr sz="2400" b="1" kern="1200">
          <a:solidFill>
            <a:schemeClr val="bg1"/>
          </a:solidFill>
          <a:effectLst>
            <a:outerShdw blurRad="50800" dist="50800" dir="5400000" algn="ctr" rotWithShape="0">
              <a:schemeClr val="tx1">
                <a:lumMod val="95000"/>
                <a:lumOff val="5000"/>
                <a:alpha val="9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6">
            <a:lumMod val="50000"/>
          </a:schemeClr>
        </a:buClr>
        <a:buFont typeface="Arial" panose="020B0604020202020204" pitchFamily="34" charset="0"/>
        <a:buChar char="•"/>
        <a:defRPr sz="2200" b="1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6">
            <a:lumMod val="50000"/>
          </a:schemeClr>
        </a:buClr>
        <a:buFont typeface="Wingdings" panose="05000000000000000000" pitchFamily="2" charset="2"/>
        <a:buChar char="§"/>
        <a:defRPr sz="20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6">
            <a:lumMod val="50000"/>
          </a:schemeClr>
        </a:buClr>
        <a:buFont typeface="Gill Sans MT" panose="020B0502020104020203" pitchFamily="34" charset="0"/>
        <a:buChar char="–"/>
        <a:defRPr sz="1800" b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6065" y="4071305"/>
            <a:ext cx="6858000" cy="1029227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005400"/>
                </a:solidFill>
              </a:rPr>
              <a:t>Méd. Vet. Marcus Veloso Soares </a:t>
            </a:r>
          </a:p>
          <a:p>
            <a:r>
              <a:rPr lang="pt-BR" sz="2800" dirty="0">
                <a:solidFill>
                  <a:srgbClr val="005400"/>
                </a:solidFill>
              </a:rPr>
              <a:t>Gerente de Inspeção Animal</a:t>
            </a:r>
            <a:endParaRPr lang="pt-BR" sz="2800" dirty="0">
              <a:solidFill>
                <a:srgbClr val="0054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2876" y="6239932"/>
            <a:ext cx="3429000" cy="70273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10800000" algn="ctr" rotWithShape="0">
                    <a:schemeClr val="bg1">
                      <a:lumMod val="75000"/>
                    </a:schemeClr>
                  </a:outerShdw>
                </a:effectLst>
              </a:rPr>
              <a:t>Governo do Estado do Piauí</a:t>
            </a:r>
          </a:p>
          <a:p>
            <a:pPr algn="l"/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10800000" algn="ctr" rotWithShape="0">
                    <a:schemeClr val="bg1">
                      <a:lumMod val="75000"/>
                    </a:schemeClr>
                  </a:outerShdw>
                </a:effectLst>
              </a:rPr>
              <a:t>Secretaria de Desenvolvimento Rural</a:t>
            </a:r>
          </a:p>
          <a:p>
            <a:pPr algn="l"/>
            <a:r>
              <a:rPr lang="pt-BR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10800000" algn="ctr" rotWithShape="0">
                    <a:schemeClr val="bg1">
                      <a:lumMod val="75000"/>
                    </a:schemeClr>
                  </a:outerShdw>
                </a:effectLst>
              </a:rPr>
              <a:t>Agência de Defesa Agropecuária do Estado do Piauí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7366" y="2387692"/>
            <a:ext cx="89153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+mj-lt"/>
                <a:ea typeface="+mj-ea"/>
                <a:cs typeface="+mj-cs"/>
              </a:rPr>
              <a:t>GERÊNCIA DO SERVIÇO DE INSPEÇÃO ESTADUAL</a:t>
            </a:r>
          </a:p>
        </p:txBody>
      </p:sp>
    </p:spTree>
    <p:extLst>
      <p:ext uri="{BB962C8B-B14F-4D97-AF65-F5344CB8AC3E}">
        <p14:creationId xmlns:p14="http://schemas.microsoft.com/office/powerpoint/2010/main" val="32848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Estrutura da Gerência do Serviço de Inspeção Estadual</a:t>
            </a:r>
            <a:r>
              <a:rPr lang="pt-BR" dirty="0" smtClean="0"/>
              <a:t>:</a:t>
            </a:r>
          </a:p>
          <a:p>
            <a:pPr lvl="1" algn="just"/>
            <a:r>
              <a:rPr lang="pt-BR" dirty="0"/>
              <a:t>Sede: 08 veterinários;</a:t>
            </a:r>
          </a:p>
          <a:p>
            <a:pPr lvl="1" algn="just"/>
            <a:r>
              <a:rPr lang="pt-BR" dirty="0"/>
              <a:t>META: Descentralizar para interior</a:t>
            </a:r>
          </a:p>
          <a:p>
            <a:pPr lvl="2" algn="just"/>
            <a:r>
              <a:rPr lang="pt-BR" sz="2200" dirty="0">
                <a:solidFill>
                  <a:schemeClr val="tx1"/>
                </a:solidFill>
              </a:rPr>
              <a:t>T</a:t>
            </a:r>
            <a:r>
              <a:rPr lang="pt-BR" sz="2200" dirty="0">
                <a:solidFill>
                  <a:schemeClr val="tx1"/>
                </a:solidFill>
                <a:effectLst/>
              </a:rPr>
              <a:t>reinar dois (02) Médicos Veterinários de cada Unidade Regional (13 regionais);</a:t>
            </a:r>
            <a:endParaRPr lang="pt-BR" sz="2200" dirty="0"/>
          </a:p>
          <a:p>
            <a:pPr lvl="2" algn="just"/>
            <a:endParaRPr lang="pt-BR" dirty="0"/>
          </a:p>
          <a:p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  <p:sp>
        <p:nvSpPr>
          <p:cNvPr id="4" name="Título 7"/>
          <p:cNvSpPr txBox="1">
            <a:spLocks/>
          </p:cNvSpPr>
          <p:nvPr/>
        </p:nvSpPr>
        <p:spPr>
          <a:xfrm>
            <a:off x="3936362" y="219974"/>
            <a:ext cx="2693038" cy="89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bg1"/>
                </a:solidFill>
                <a:latin typeface="Berlin Sans FB Demi" panose="020E0802020502020306" pitchFamily="34" charset="0"/>
                <a:cs typeface="Andalus" panose="02020603050405020304" pitchFamily="18" charset="-78"/>
              </a:rPr>
              <a:t>Estrutura</a:t>
            </a:r>
            <a:endParaRPr lang="pt-BR" sz="3200" dirty="0">
              <a:solidFill>
                <a:schemeClr val="bg1"/>
              </a:solidFill>
              <a:latin typeface="Berlin Sans FB Demi" panose="020E0802020502020306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1173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676" y="1277265"/>
            <a:ext cx="5050246" cy="490340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ítulo 7"/>
          <p:cNvSpPr txBox="1">
            <a:spLocks/>
          </p:cNvSpPr>
          <p:nvPr/>
        </p:nvSpPr>
        <p:spPr>
          <a:xfrm>
            <a:off x="3936362" y="219974"/>
            <a:ext cx="2693038" cy="89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bg1"/>
                </a:solidFill>
                <a:latin typeface="Berlin Sans FB Demi" panose="020E0802020502020306" pitchFamily="34" charset="0"/>
                <a:cs typeface="Andalus" panose="02020603050405020304" pitchFamily="18" charset="-78"/>
              </a:rPr>
              <a:t>Coordenações Regionais</a:t>
            </a:r>
            <a:endParaRPr lang="pt-BR" sz="3200" dirty="0">
              <a:solidFill>
                <a:schemeClr val="bg1"/>
              </a:solidFill>
              <a:latin typeface="Berlin Sans FB Demi" panose="020E0802020502020306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82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  <p:sp>
        <p:nvSpPr>
          <p:cNvPr id="6" name="Título 7"/>
          <p:cNvSpPr txBox="1">
            <a:spLocks/>
          </p:cNvSpPr>
          <p:nvPr/>
        </p:nvSpPr>
        <p:spPr>
          <a:xfrm>
            <a:off x="3936361" y="219973"/>
            <a:ext cx="3352561" cy="89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bg1"/>
                </a:solidFill>
                <a:latin typeface="Berlin Sans FB Demi" panose="020E0802020502020306" pitchFamily="34" charset="0"/>
                <a:cs typeface="Andalus" panose="02020603050405020304" pitchFamily="18" charset="-78"/>
              </a:rPr>
              <a:t>Médicos Veterinários</a:t>
            </a:r>
          </a:p>
          <a:p>
            <a:r>
              <a:rPr lang="pt-BR" sz="3200" dirty="0" smtClean="0">
                <a:solidFill>
                  <a:schemeClr val="bg1"/>
                </a:solidFill>
                <a:latin typeface="Berlin Sans FB Demi" panose="020E0802020502020306" pitchFamily="34" charset="0"/>
                <a:cs typeface="Andalus" panose="02020603050405020304" pitchFamily="18" charset="-78"/>
              </a:rPr>
              <a:t>SVO</a:t>
            </a:r>
            <a:endParaRPr lang="pt-BR" sz="3200" dirty="0">
              <a:solidFill>
                <a:schemeClr val="bg1"/>
              </a:solidFill>
              <a:latin typeface="Berlin Sans FB Demi" panose="020E0802020502020306" pitchFamily="34" charset="0"/>
              <a:cs typeface="Andalus" panose="02020603050405020304" pitchFamily="18" charset="-78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947" y="1355743"/>
            <a:ext cx="5780509" cy="4680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791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Legislação</a:t>
            </a:r>
          </a:p>
          <a:p>
            <a:pPr lvl="1" algn="just"/>
            <a:r>
              <a:rPr lang="pt-BR" dirty="0"/>
              <a:t>Lei anterior (Lei nº 4.715 de 27/07/1994):</a:t>
            </a:r>
          </a:p>
          <a:p>
            <a:pPr lvl="2" algn="just"/>
            <a:r>
              <a:rPr lang="pt-BR" sz="2200" dirty="0">
                <a:solidFill>
                  <a:schemeClr val="tx1"/>
                </a:solidFill>
              </a:rPr>
              <a:t>Decreto (Nº 9.247 de 05/12/1994</a:t>
            </a:r>
            <a:r>
              <a:rPr lang="pt-BR" sz="2200" dirty="0" smtClean="0">
                <a:solidFill>
                  <a:schemeClr val="tx1"/>
                </a:solidFill>
              </a:rPr>
              <a:t>);</a:t>
            </a:r>
          </a:p>
          <a:p>
            <a:pPr lvl="1" algn="just"/>
            <a:r>
              <a:rPr lang="pt-BR" dirty="0"/>
              <a:t>Lei atual (Lei nº 6939 de 02/01/2017</a:t>
            </a:r>
            <a:r>
              <a:rPr lang="pt-BR" dirty="0" smtClean="0"/>
              <a:t>):</a:t>
            </a:r>
          </a:p>
          <a:p>
            <a:pPr lvl="2" algn="just"/>
            <a:r>
              <a:rPr lang="pt-BR" sz="2200" dirty="0">
                <a:solidFill>
                  <a:schemeClr val="tx1"/>
                </a:solidFill>
              </a:rPr>
              <a:t>Decreto (Finalizando), atualizado com o novo RISPOA e com a instrução Nº 05/ 2017 do MAPA (Agricultura Familiar);</a:t>
            </a:r>
          </a:p>
          <a:p>
            <a:pPr lvl="2"/>
            <a:endParaRPr lang="pt-BR" dirty="0"/>
          </a:p>
          <a:p>
            <a:pPr lvl="1"/>
            <a:endParaRPr lang="pt-BR" sz="1800" dirty="0">
              <a:solidFill>
                <a:schemeClr val="tx1"/>
              </a:solidFill>
            </a:endParaRPr>
          </a:p>
          <a:p>
            <a:pPr lvl="2"/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  <p:sp>
        <p:nvSpPr>
          <p:cNvPr id="4" name="Título 7"/>
          <p:cNvSpPr txBox="1">
            <a:spLocks/>
          </p:cNvSpPr>
          <p:nvPr/>
        </p:nvSpPr>
        <p:spPr>
          <a:xfrm>
            <a:off x="3936361" y="219973"/>
            <a:ext cx="3352561" cy="89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bg1"/>
                </a:solidFill>
                <a:latin typeface="Berlin Sans FB Demi" panose="020E0802020502020306" pitchFamily="34" charset="0"/>
                <a:cs typeface="Andalus" panose="02020603050405020304" pitchFamily="18" charset="-78"/>
              </a:rPr>
              <a:t>Legislação	</a:t>
            </a:r>
            <a:endParaRPr lang="pt-BR" sz="3200" dirty="0">
              <a:solidFill>
                <a:schemeClr val="bg1"/>
              </a:solidFill>
              <a:latin typeface="Berlin Sans FB Demi" panose="020E0802020502020306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462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rgbClr val="005400"/>
                </a:solidFill>
              </a:rPr>
              <a:t>Modificações importantes</a:t>
            </a:r>
          </a:p>
          <a:p>
            <a:pPr lvl="1" algn="just"/>
            <a:r>
              <a:rPr lang="pt-BR" sz="2000" dirty="0">
                <a:solidFill>
                  <a:schemeClr val="tx1"/>
                </a:solidFill>
                <a:effectLst/>
              </a:rPr>
              <a:t>Art. 6º O Serviço de Inspeção e fiscalização industrial e sanitária de produtos de origem animal no Estado do Piauí previstas neste Decreto são de atribuição do Médico Veterinário Oficial e dos demais cargos efetivos de atividades técnicas de fiscalização da Agência de Defesa Agropecuária Estadual- ADAPI .</a:t>
            </a:r>
          </a:p>
          <a:p>
            <a:pPr lvl="2" algn="just"/>
            <a:r>
              <a:rPr lang="pt-BR" sz="1800" dirty="0" smtClean="0">
                <a:solidFill>
                  <a:schemeClr val="tx1"/>
                </a:solidFill>
              </a:rPr>
              <a:t>Parágrafo Único</a:t>
            </a:r>
            <a:r>
              <a:rPr lang="pt-BR" sz="1800" dirty="0">
                <a:solidFill>
                  <a:schemeClr val="tx1"/>
                </a:solidFill>
              </a:rPr>
              <a:t>: A inspeção nos estabelecimentos de produtos de origem animal que realizem comércio </a:t>
            </a:r>
            <a:r>
              <a:rPr lang="pt-BR" sz="1800" dirty="0" err="1">
                <a:solidFill>
                  <a:schemeClr val="tx1"/>
                </a:solidFill>
              </a:rPr>
              <a:t>intraestadual</a:t>
            </a:r>
            <a:r>
              <a:rPr lang="pt-BR" sz="1800" dirty="0">
                <a:solidFill>
                  <a:schemeClr val="tx1"/>
                </a:solidFill>
              </a:rPr>
              <a:t> poderá ser executado por médico veterinário habilitado do Serviço de Inspeção dos Municípios, desde que devidamente treinados e autorizados pelo SIE e, obedeçam a este Decreto e as normas complementares específicas.</a:t>
            </a:r>
          </a:p>
          <a:p>
            <a:pPr lvl="2"/>
            <a:endParaRPr lang="pt-BR" dirty="0"/>
          </a:p>
        </p:txBody>
      </p:sp>
      <p:sp>
        <p:nvSpPr>
          <p:cNvPr id="3" name="Título 7"/>
          <p:cNvSpPr txBox="1">
            <a:spLocks/>
          </p:cNvSpPr>
          <p:nvPr/>
        </p:nvSpPr>
        <p:spPr>
          <a:xfrm>
            <a:off x="3936361" y="219973"/>
            <a:ext cx="3352561" cy="89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bg1"/>
                </a:solidFill>
                <a:latin typeface="Berlin Sans FB Demi" panose="020E0802020502020306" pitchFamily="34" charset="0"/>
                <a:cs typeface="Andalus" panose="02020603050405020304" pitchFamily="18" charset="-78"/>
              </a:rPr>
              <a:t>Legislação	</a:t>
            </a:r>
            <a:endParaRPr lang="pt-BR" sz="3200" dirty="0">
              <a:solidFill>
                <a:schemeClr val="bg1"/>
              </a:solidFill>
              <a:latin typeface="Berlin Sans FB Demi" panose="020E0802020502020306" pitchFamily="34" charset="0"/>
              <a:cs typeface="Andalus" panose="02020603050405020304" pitchFamily="18" charset="-78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6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rgbClr val="005400"/>
                </a:solidFill>
              </a:rPr>
              <a:t>Modificações importantes</a:t>
            </a:r>
          </a:p>
          <a:p>
            <a:pPr marL="457200" lvl="1" indent="0" algn="ctr">
              <a:buNone/>
            </a:pPr>
            <a:r>
              <a:rPr lang="pt-BR" sz="2000" dirty="0">
                <a:solidFill>
                  <a:schemeClr val="tx1"/>
                </a:solidFill>
                <a:effectLst/>
              </a:rPr>
              <a:t>CAPÍTULO V - DA AGROINDÚSTRIA DE PEQUENO </a:t>
            </a:r>
            <a:r>
              <a:rPr lang="pt-BR" sz="2000" dirty="0" smtClean="0">
                <a:solidFill>
                  <a:schemeClr val="tx1"/>
                </a:solidFill>
                <a:effectLst/>
              </a:rPr>
              <a:t>PORTE</a:t>
            </a:r>
          </a:p>
          <a:p>
            <a:pPr lvl="1" algn="just"/>
            <a:r>
              <a:rPr lang="pt-BR" sz="2000" dirty="0">
                <a:solidFill>
                  <a:schemeClr val="tx1"/>
                </a:solidFill>
                <a:effectLst/>
              </a:rPr>
              <a:t>Art. 123. A implantação, o registro, o funcionamento, a inspeção e a fiscalização da industrialização de produtos de origem animal, no âmbito do estabelecimento agroindustrial de Pequeno Porte, no Estado do </a:t>
            </a:r>
            <a:r>
              <a:rPr lang="pt-BR" sz="2000" dirty="0" smtClean="0">
                <a:solidFill>
                  <a:schemeClr val="tx1"/>
                </a:solidFill>
                <a:effectLst/>
              </a:rPr>
              <a:t>Piauí, </a:t>
            </a:r>
            <a:r>
              <a:rPr lang="pt-BR" sz="2000" dirty="0">
                <a:solidFill>
                  <a:schemeClr val="tx1"/>
                </a:solidFill>
                <a:effectLst/>
              </a:rPr>
              <a:t>ocorrerão conforme o disposto neste Capítulo.</a:t>
            </a:r>
          </a:p>
          <a:p>
            <a:pPr lvl="2" algn="just"/>
            <a:r>
              <a:rPr lang="pt-BR" sz="1800" dirty="0">
                <a:solidFill>
                  <a:schemeClr val="tx1"/>
                </a:solidFill>
              </a:rPr>
              <a:t>Parágrafo </a:t>
            </a:r>
            <a:r>
              <a:rPr lang="pt-BR" sz="1800" dirty="0" smtClean="0">
                <a:solidFill>
                  <a:schemeClr val="tx1"/>
                </a:solidFill>
              </a:rPr>
              <a:t>Único: </a:t>
            </a:r>
            <a:r>
              <a:rPr lang="pt-BR" sz="1800" dirty="0">
                <a:solidFill>
                  <a:schemeClr val="tx1"/>
                </a:solidFill>
              </a:rPr>
              <a:t>Os estabelecimentos agroindustriais de Pequeno Porte serão regidos por este Regulamento, respeitadas as especificidades descritas neste Capítulo</a:t>
            </a:r>
            <a:r>
              <a:rPr lang="pt-BR" sz="1800" dirty="0" smtClean="0">
                <a:solidFill>
                  <a:schemeClr val="tx1"/>
                </a:solidFill>
              </a:rPr>
              <a:t>.</a:t>
            </a:r>
            <a:endParaRPr lang="pt-BR" sz="1800" dirty="0">
              <a:solidFill>
                <a:schemeClr val="tx1"/>
              </a:solidFill>
            </a:endParaRPr>
          </a:p>
          <a:p>
            <a:pPr lvl="2"/>
            <a:endParaRPr lang="pt-BR" dirty="0"/>
          </a:p>
        </p:txBody>
      </p:sp>
      <p:sp>
        <p:nvSpPr>
          <p:cNvPr id="3" name="Título 7"/>
          <p:cNvSpPr txBox="1">
            <a:spLocks/>
          </p:cNvSpPr>
          <p:nvPr/>
        </p:nvSpPr>
        <p:spPr>
          <a:xfrm>
            <a:off x="3936361" y="219973"/>
            <a:ext cx="3352561" cy="89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>
                <a:solidFill>
                  <a:schemeClr val="bg1"/>
                </a:solidFill>
                <a:latin typeface="Berlin Sans FB Demi" panose="020E0802020502020306" pitchFamily="34" charset="0"/>
                <a:cs typeface="Andalus" panose="02020603050405020304" pitchFamily="18" charset="-78"/>
              </a:rPr>
              <a:t>Legislação	</a:t>
            </a:r>
            <a:endParaRPr lang="pt-BR" sz="3200" dirty="0">
              <a:solidFill>
                <a:schemeClr val="bg1"/>
              </a:solidFill>
              <a:latin typeface="Berlin Sans FB Demi" panose="020E0802020502020306" pitchFamily="34" charset="0"/>
              <a:cs typeface="Andalus" panose="02020603050405020304" pitchFamily="18" charset="-78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0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0" y="2154237"/>
            <a:ext cx="9144000" cy="35438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"/>
              <a:defRPr sz="2800" b="1" kern="120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5400000" algn="ctr" rotWithShape="0">
                    <a:schemeClr val="accent6">
                      <a:lumMod val="20000"/>
                      <a:lumOff val="80000"/>
                      <a:alpha val="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 3" panose="05040102010807070707" pitchFamily="18" charset="2"/>
              <a:buChar char=""/>
              <a:defRPr sz="2400" b="1" kern="120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  <a:alpha val="9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Arial" panose="020B0604020202020204" pitchFamily="34" charset="0"/>
              <a:buChar char="•"/>
              <a:defRPr sz="2200" b="1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Gill Sans MT" panose="020B0502020104020203" pitchFamily="34" charset="0"/>
              <a:buChar char="–"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4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  <a:latin typeface="+mj-lt"/>
                <a:ea typeface="+mj-ea"/>
                <a:cs typeface="+mj-cs"/>
              </a:rPr>
              <a:t>CONTATOS</a:t>
            </a:r>
          </a:p>
          <a:p>
            <a:r>
              <a:rPr lang="pt-BR" dirty="0">
                <a:solidFill>
                  <a:srgbClr val="005400"/>
                </a:solidFill>
              </a:rPr>
              <a:t>Gerência do Serviço de Inspeção Estadual – GESIE:</a:t>
            </a:r>
          </a:p>
          <a:p>
            <a:pPr lvl="1"/>
            <a:r>
              <a:rPr lang="pt-BR" dirty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ADAPI: (86) </a:t>
            </a:r>
            <a:r>
              <a:rPr lang="pt-BR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3221-7142</a:t>
            </a:r>
            <a:endParaRPr lang="pt-BR" dirty="0">
              <a:solidFill>
                <a:schemeClr val="tx1"/>
              </a:solidFill>
              <a:effectLst/>
              <a:latin typeface="Berlin Sans FB Demi" panose="020E0802020502020306" pitchFamily="34" charset="0"/>
            </a:endParaRPr>
          </a:p>
          <a:p>
            <a:r>
              <a:rPr lang="pt-BR" dirty="0">
                <a:solidFill>
                  <a:srgbClr val="005400"/>
                </a:solidFill>
              </a:rPr>
              <a:t>Méd. Vet. Marcus Veloso Soares</a:t>
            </a:r>
          </a:p>
          <a:p>
            <a:pPr marL="449263" lvl="1" indent="0"/>
            <a:r>
              <a:rPr lang="pt-BR" dirty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(86) </a:t>
            </a:r>
            <a:r>
              <a:rPr lang="pt-BR" dirty="0" smtClean="0">
                <a:solidFill>
                  <a:schemeClr val="tx1"/>
                </a:solidFill>
                <a:effectLst/>
                <a:latin typeface="Berlin Sans FB Demi" panose="020E0802020502020306" pitchFamily="34" charset="0"/>
              </a:rPr>
              <a:t>99493-7606</a:t>
            </a:r>
            <a:endParaRPr lang="pt-BR" dirty="0">
              <a:solidFill>
                <a:schemeClr val="tx1"/>
              </a:solidFill>
              <a:effectLst/>
              <a:latin typeface="Berlin Sans FB Demi" panose="020E0802020502020306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90" y="6273887"/>
            <a:ext cx="6577632" cy="501650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pt-BR" sz="1600" b="1" dirty="0" smtClean="0">
                <a:solidFill>
                  <a:schemeClr val="bg1"/>
                </a:solidFill>
              </a:rPr>
              <a:t>Gerência do Serviço de Inspeção Estadual</a:t>
            </a:r>
            <a:endParaRPr lang="pt-BR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18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ADAPI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</TotalTime>
  <Words>375</Words>
  <Application>Microsoft Office PowerPoint</Application>
  <PresentationFormat>Apresentação na tela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Andalus</vt:lpstr>
      <vt:lpstr>Arial</vt:lpstr>
      <vt:lpstr>Berlin Sans FB Demi</vt:lpstr>
      <vt:lpstr>Gill Sans MT</vt:lpstr>
      <vt:lpstr>Wingdings</vt:lpstr>
      <vt:lpstr>Wingdings 3</vt:lpstr>
      <vt:lpstr>TEMA ADAPI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Engenharia &amp; Advocacia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lud_moura@yahoo.com.br</dc:creator>
  <cp:lastModifiedBy>lud_moura@yahoo.com.br</cp:lastModifiedBy>
  <cp:revision>84</cp:revision>
  <dcterms:created xsi:type="dcterms:W3CDTF">2017-09-13T21:23:25Z</dcterms:created>
  <dcterms:modified xsi:type="dcterms:W3CDTF">2017-11-10T23:17:59Z</dcterms:modified>
</cp:coreProperties>
</file>